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63" r:id="rId10"/>
    <p:sldId id="260" r:id="rId11"/>
    <p:sldId id="261" r:id="rId12"/>
    <p:sldId id="26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(Maggie) Sackrider-Bartholomew" initials="M(S" lastIdx="1" clrIdx="0">
    <p:extLst>
      <p:ext uri="{19B8F6BF-5375-455C-9EA6-DF929625EA0E}">
        <p15:presenceInfo xmlns:p15="http://schemas.microsoft.com/office/powerpoint/2012/main" userId="S::mbartholomew@orcca.us::29d2277a-76e3-4275-b8f8-5af4ad522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ckrider\Desktop\today\PIT\last%203%20ques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[last 3 questions.xlsx]long in county!PivotTable15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655A3CA-9182-4FFC-9CFD-64EC871654B5}" type="CATEGORYNAME">
                  <a:rPr lang="en-US" sz="20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2000" baseline="0"/>
                  <a:t>
</a:t>
                </a:r>
                <a:fld id="{696A3827-8A9A-40B8-819B-E76B9C4198DF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20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DD05DAF-F672-4B0E-AAD4-CDD9AF3047F0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7357AA04-03E6-413D-8E06-B5B225A7FABB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FE4EFB-5DB8-4BBC-B797-721381A2E6E8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D438AE26-5922-4DC8-8EDC-D9B9D6D6EABA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"/>
              <c:y val="3.5734226689000538E-2"/>
            </c:manualLayout>
          </c:layout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40B7CAB-AED5-401F-842A-8B2334ABFC59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AB9F72F2-3376-424F-A875-C08BFCA75FA1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7F0E524-198F-4697-B982-28850739449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33F9B069-D1E0-4E59-91F0-4BE19CAE0298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31F96EC-21C2-4A9C-8F42-78D82FA508A4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
</a:t>
                </a:r>
                <a:fld id="{1BAB2DB7-92F5-458D-B351-3570A2EE99AC}" type="PERCENTAGE">
                  <a:rPr lang="en-US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31F96EC-21C2-4A9C-8F42-78D82FA508A4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
</a:t>
                </a:r>
                <a:fld id="{1BAB2DB7-92F5-458D-B351-3570A2EE99AC}" type="PERCENTAGE">
                  <a:rPr lang="en-US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655A3CA-9182-4FFC-9CFD-64EC871654B5}" type="CATEGORYNAME">
                  <a:rPr lang="en-US" sz="20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2000" baseline="0"/>
                  <a:t>
</a:t>
                </a:r>
                <a:fld id="{696A3827-8A9A-40B8-819B-E76B9C4198DF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20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DD05DAF-F672-4B0E-AAD4-CDD9AF3047F0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7357AA04-03E6-413D-8E06-B5B225A7FABB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7F0E524-198F-4697-B982-28850739449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33F9B069-D1E0-4E59-91F0-4BE19CAE0298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FE4EFB-5DB8-4BBC-B797-721381A2E6E8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D438AE26-5922-4DC8-8EDC-D9B9D6D6EABA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"/>
              <c:y val="3.5734226689000538E-2"/>
            </c:manualLayout>
          </c:layout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40B7CAB-AED5-401F-842A-8B2334ABFC59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AB9F72F2-3376-424F-A875-C08BFCA75FA1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31F96EC-21C2-4A9C-8F42-78D82FA508A4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
</a:t>
                </a:r>
                <a:fld id="{1BAB2DB7-92F5-458D-B351-3570A2EE99AC}" type="PERCENTAGE">
                  <a:rPr lang="en-US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655A3CA-9182-4FFC-9CFD-64EC871654B5}" type="CATEGORYNAME">
                  <a:rPr lang="en-US" sz="20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2000" baseline="0"/>
                  <a:t>
</a:t>
                </a:r>
                <a:fld id="{696A3827-8A9A-40B8-819B-E76B9C4198DF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20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DD05DAF-F672-4B0E-AAD4-CDD9AF3047F0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7357AA04-03E6-413D-8E06-B5B225A7FABB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7F0E524-198F-4697-B982-28850739449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33F9B069-D1E0-4E59-91F0-4BE19CAE0298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FE4EFB-5DB8-4BBC-B797-721381A2E6E8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D438AE26-5922-4DC8-8EDC-D9B9D6D6EABA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"/>
              <c:y val="3.5734226689000538E-2"/>
            </c:manualLayout>
          </c:layout>
          <c:tx>
            <c:rich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40B7CAB-AED5-401F-842A-8B2334ABFC59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AB9F72F2-3376-424F-A875-C08BFCA75FA1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'long in county'!$B$3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B0-46C8-ABBD-1D2FFBF9CD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B0-46C8-ABBD-1D2FFBF9CD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B0-46C8-ABBD-1D2FFBF9CD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B0-46C8-ABBD-1D2FFBF9CD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B0-46C8-ABBD-1D2FFBF9CD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B0-46C8-ABBD-1D2FFBF9CD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31F96EC-21C2-4A9C-8F42-78D82FA508A4}" type="CATEGORYNAME">
                      <a:rPr lang="en-US" sz="160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1BAB2DB7-92F5-458D-B351-3570A2EE99A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B0-46C8-ABBD-1D2FFBF9CD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655A3CA-9182-4FFC-9CFD-64EC871654B5}" type="CATEGORYNAME">
                      <a:rPr lang="en-US" sz="2000"/>
                      <a:pPr/>
                      <a:t>[CATEGORY NAME]</a:t>
                    </a:fld>
                    <a:r>
                      <a:rPr lang="en-US" sz="2000" baseline="0"/>
                      <a:t>
</a:t>
                    </a:r>
                    <a:fld id="{696A3827-8A9A-40B8-819B-E76B9C4198DF}" type="PERCENTAGE">
                      <a:rPr lang="en-US" sz="1600" baseline="0"/>
                      <a:pPr/>
                      <a:t>[PERCENTAGE]</a:t>
                    </a:fld>
                    <a:endParaRPr lang="en-US" sz="2000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B0-46C8-ABBD-1D2FFBF9CD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DD05DAF-F672-4B0E-AAD4-CDD9AF3047F0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7357AA04-03E6-413D-8E06-B5B225A7FABB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B0-46C8-ABBD-1D2FFBF9CD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7F0E524-198F-4697-B982-28850739449F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33F9B069-D1E0-4E59-91F0-4BE19CAE0298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FB0-46C8-ABBD-1D2FFBF9CD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5FE4EFB-5DB8-4BBC-B797-721381A2E6E8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D438AE26-5922-4DC8-8EDC-D9B9D6D6EABA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B0-46C8-ABBD-1D2FFBF9CDED}"/>
                </c:ext>
              </c:extLst>
            </c:dLbl>
            <c:dLbl>
              <c:idx val="5"/>
              <c:layout>
                <c:manualLayout>
                  <c:x val="0"/>
                  <c:y val="3.5734226689000538E-2"/>
                </c:manualLayout>
              </c:layout>
              <c:tx>
                <c:rich>
                  <a:bodyPr/>
                  <a:lstStyle/>
                  <a:p>
                    <a:fld id="{940B7CAB-AED5-401F-842A-8B2334ABFC59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AB9F72F2-3376-424F-A875-C08BFCA75FA1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FB0-46C8-ABBD-1D2FFBF9CDE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'long in county'!$A$4:$A$10</c:f>
              <c:strCache>
                <c:ptCount val="6"/>
                <c:pt idx="0">
                  <c:v>10+ yrs</c:v>
                </c:pt>
                <c:pt idx="1">
                  <c:v>1 - 5 yrs</c:v>
                </c:pt>
                <c:pt idx="2">
                  <c:v>6 mths -1 yr</c:v>
                </c:pt>
                <c:pt idx="3">
                  <c:v>5 - 10 yrs</c:v>
                </c:pt>
                <c:pt idx="4">
                  <c:v>1-6 mths</c:v>
                </c:pt>
                <c:pt idx="5">
                  <c:v>&gt;1 mth</c:v>
                </c:pt>
              </c:strCache>
            </c:strRef>
          </c:cat>
          <c:val>
            <c:numRef>
              <c:f>'long in county'!$B$4:$B$10</c:f>
              <c:numCache>
                <c:formatCode>General</c:formatCode>
                <c:ptCount val="6"/>
                <c:pt idx="0">
                  <c:v>184</c:v>
                </c:pt>
                <c:pt idx="1">
                  <c:v>90</c:v>
                </c:pt>
                <c:pt idx="2">
                  <c:v>52</c:v>
                </c:pt>
                <c:pt idx="3">
                  <c:v>47</c:v>
                </c:pt>
                <c:pt idx="4">
                  <c:v>46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B0-46C8-ABBD-1D2FFBF9C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[Book1.xlsx]DV!PivotTable1</c:name>
    <c:fmtId val="4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Coos County Children 0-6 Years Old </a:t>
            </a:r>
            <a:endParaRPr lang="en-US" sz="1200">
              <a:effectLst/>
            </a:endParaRPr>
          </a:p>
          <a:p>
            <a:pPr>
              <a:defRPr/>
            </a:pPr>
            <a:r>
              <a:rPr lang="en-US" sz="1200" b="0" i="0" baseline="0">
                <a:effectLst/>
              </a:rPr>
              <a:t>Experiencing Homelessness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DV!$B$4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DV!$A$5:$A$8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Refused</c:v>
                </c:pt>
              </c:strCache>
            </c:strRef>
          </c:cat>
          <c:val>
            <c:numRef>
              <c:f>DV!$B$5:$B$8</c:f>
              <c:numCache>
                <c:formatCode>General</c:formatCode>
                <c:ptCount val="3"/>
                <c:pt idx="0">
                  <c:v>39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3-46CA-9506-DBD45FA897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841960"/>
        <c:axId val="280843600"/>
      </c:barChart>
      <c:catAx>
        <c:axId val="280841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Domestic Violence Survivor</a:t>
                </a:r>
                <a:r>
                  <a:rPr lang="en-US" baseline="0" dirty="0"/>
                  <a:t>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43600"/>
        <c:crosses val="autoZero"/>
        <c:auto val="1"/>
        <c:lblAlgn val="ctr"/>
        <c:lblOffset val="100"/>
        <c:noMultiLvlLbl val="0"/>
      </c:catAx>
      <c:valAx>
        <c:axId val="28084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Children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84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[Book1.xlsx]where sleeping!PivotTable6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>
                <a:effectLst/>
              </a:rPr>
              <a:t>Coos County Children 0-6 Years Old </a:t>
            </a:r>
            <a:endParaRPr lang="en-US" sz="1200" dirty="0">
              <a:effectLst/>
            </a:endParaRPr>
          </a:p>
          <a:p>
            <a:pPr>
              <a:defRPr/>
            </a:pPr>
            <a:r>
              <a:rPr lang="en-US" sz="1200" dirty="0"/>
              <a:t>Where</a:t>
            </a:r>
            <a:r>
              <a:rPr lang="en-US" sz="1200" baseline="0" dirty="0"/>
              <a:t> they slept January 30th, 2019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'where sleeping'!$B$3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'where sleeping'!$A$4:$A$11</c:f>
              <c:strCache>
                <c:ptCount val="7"/>
                <c:pt idx="0">
                  <c:v>Camping</c:v>
                </c:pt>
                <c:pt idx="1">
                  <c:v>Car</c:v>
                </c:pt>
                <c:pt idx="2">
                  <c:v>Other</c:v>
                </c:pt>
                <c:pt idx="3">
                  <c:v>Squatting (Abandoned buildings)</c:v>
                </c:pt>
                <c:pt idx="4">
                  <c:v>Staying with Friends / Family</c:v>
                </c:pt>
                <c:pt idx="5">
                  <c:v>Street</c:v>
                </c:pt>
                <c:pt idx="6">
                  <c:v>Don't Know/Refused</c:v>
                </c:pt>
              </c:strCache>
            </c:strRef>
          </c:cat>
          <c:val>
            <c:numRef>
              <c:f>'where sleeping'!$B$4:$B$11</c:f>
              <c:numCache>
                <c:formatCode>General</c:formatCode>
                <c:ptCount val="7"/>
                <c:pt idx="0">
                  <c:v>2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26</c:v>
                </c:pt>
                <c:pt idx="5">
                  <c:v>5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8-40B1-9F37-5614C255A9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0979112"/>
        <c:axId val="663366480"/>
      </c:barChart>
      <c:catAx>
        <c:axId val="36097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366480"/>
        <c:crosses val="autoZero"/>
        <c:auto val="1"/>
        <c:lblAlgn val="ctr"/>
        <c:lblOffset val="100"/>
        <c:noMultiLvlLbl val="0"/>
      </c:catAx>
      <c:valAx>
        <c:axId val="66336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97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[Book1.xlsx]Sheet10!PivotTable7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Coos County Children Experiencing Homelessness</a:t>
            </a:r>
          </a:p>
          <a:p>
            <a:pPr>
              <a:defRPr/>
            </a:pPr>
            <a:r>
              <a:rPr lang="en-US" sz="1200" b="0" i="0" baseline="0">
                <a:effectLst/>
              </a:rPr>
              <a:t>Are you currently attending school?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Sheet10!$B$3:$B$4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Sheet10!$A$5:$A$12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Sheet10!$B$5:$B$12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7-40A3-9767-AAE53B79D5F8}"/>
            </c:ext>
          </c:extLst>
        </c:ser>
        <c:ser>
          <c:idx val="1"/>
          <c:order val="1"/>
          <c:tx>
            <c:strRef>
              <c:f>Sheet10!$C$3:$C$4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Sheet10!$A$5:$A$12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Sheet10!$C$5:$C$12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17-40A3-9767-AAE53B79D5F8}"/>
            </c:ext>
          </c:extLst>
        </c:ser>
        <c:ser>
          <c:idx val="2"/>
          <c:order val="2"/>
          <c:tx>
            <c:strRef>
              <c:f>Sheet10!$D$3:$D$4</c:f>
              <c:strCache>
                <c:ptCount val="1"/>
                <c:pt idx="0">
                  <c:v>Refused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Sheet10!$A$5:$A$12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Sheet10!$D$5:$D$12</c:f>
              <c:numCache>
                <c:formatCode>General</c:formatCode>
                <c:ptCount val="7"/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7-40A3-9767-AAE53B79D5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0060672"/>
        <c:axId val="720062312"/>
      </c:barChart>
      <c:catAx>
        <c:axId val="720060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062312"/>
        <c:crosses val="autoZero"/>
        <c:auto val="1"/>
        <c:lblAlgn val="ctr"/>
        <c:lblOffset val="100"/>
        <c:noMultiLvlLbl val="0"/>
      </c:catAx>
      <c:valAx>
        <c:axId val="72006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Children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0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7A-46F5-8137-5DC18C619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7A-46F5-8137-5DC18C6192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7A-46F5-8137-5DC18C619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7A-46F5-8137-5DC18C6192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7A-46F5-8137-5DC18C6192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7A-46F5-8137-5DC18C6192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7A-46F5-8137-5DC18C6192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7A-46F5-8137-5DC18C6192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7A-46F5-8137-5DC18C6192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7A-46F5-8137-5DC18C6192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7A-46F5-8137-5DC18C6192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7A-46F5-8137-5DC18C6192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7A-46F5-8137-5DC18C6192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07A-46F5-8137-5DC18C6192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07A-46F5-8137-5DC18C6192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07A-46F5-8137-5DC18C6192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07A-46F5-8137-5DC18C61925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07A-46F5-8137-5DC18C61925C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07A-46F5-8137-5DC18C61925C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7A-46F5-8137-5DC18C61925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7A-46F5-8137-5DC18C6192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7A-46F5-8137-5DC18C6192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7A-46F5-8137-5DC18C6192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7A-46F5-8137-5DC18C6192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7A-46F5-8137-5DC18C61925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07A-46F5-8137-5DC18C61925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07A-46F5-8137-5DC18C61925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07A-46F5-8137-5DC18C61925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07A-46F5-8137-5DC18C61925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07A-46F5-8137-5DC18C61925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07A-46F5-8137-5DC18C61925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07A-46F5-8137-5DC18C61925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07A-46F5-8137-5DC18C619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19"/>
              <c:pt idx="0">
                <c:v>OR</c:v>
              </c:pt>
              <c:pt idx="1">
                <c:v>CA</c:v>
              </c:pt>
              <c:pt idx="2">
                <c:v>WA</c:v>
              </c:pt>
              <c:pt idx="3">
                <c:v>AK</c:v>
              </c:pt>
              <c:pt idx="4">
                <c:v>MT</c:v>
              </c:pt>
              <c:pt idx="5">
                <c:v>FL</c:v>
              </c:pt>
              <c:pt idx="6">
                <c:v>UT</c:v>
              </c:pt>
              <c:pt idx="7">
                <c:v>TX</c:v>
              </c:pt>
              <c:pt idx="8">
                <c:v>OH</c:v>
              </c:pt>
              <c:pt idx="9">
                <c:v>KS</c:v>
              </c:pt>
              <c:pt idx="10">
                <c:v>NM</c:v>
              </c:pt>
              <c:pt idx="11">
                <c:v>OK</c:v>
              </c:pt>
              <c:pt idx="12">
                <c:v>ID</c:v>
              </c:pt>
              <c:pt idx="13">
                <c:v>VA</c:v>
              </c:pt>
              <c:pt idx="14">
                <c:v>NE</c:v>
              </c:pt>
              <c:pt idx="15">
                <c:v>WI</c:v>
              </c:pt>
              <c:pt idx="16">
                <c:v>WY</c:v>
              </c:pt>
              <c:pt idx="17">
                <c:v>MO</c:v>
              </c:pt>
              <c:pt idx="18">
                <c:v>NV</c:v>
              </c:pt>
            </c:strLit>
          </c:cat>
          <c:val>
            <c:numLit>
              <c:formatCode>General</c:formatCode>
              <c:ptCount val="19"/>
              <c:pt idx="0">
                <c:v>53</c:v>
              </c:pt>
              <c:pt idx="1">
                <c:v>12</c:v>
              </c:pt>
              <c:pt idx="2">
                <c:v>8</c:v>
              </c:pt>
              <c:pt idx="3">
                <c:v>4</c:v>
              </c:pt>
              <c:pt idx="4">
                <c:v>4</c:v>
              </c:pt>
              <c:pt idx="5">
                <c:v>3</c:v>
              </c:pt>
              <c:pt idx="6">
                <c:v>2</c:v>
              </c:pt>
              <c:pt idx="7">
                <c:v>2</c:v>
              </c:pt>
              <c:pt idx="8">
                <c:v>2</c:v>
              </c:pt>
              <c:pt idx="9">
                <c:v>2</c:v>
              </c:pt>
              <c:pt idx="10">
                <c:v>2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6-607A-46F5-8137-5DC18C619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60673665791774"/>
          <c:y val="0.33250911344415279"/>
          <c:w val="0.27372659667541555"/>
          <c:h val="0.61053732866724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[last 3 questions.xlsx]how got here!PivotTable1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'how got here'!$B$3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DD-4E7C-BB0B-D9A8254F4B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DD-4E7C-BB0B-D9A8254F4B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DD-4E7C-BB0B-D9A8254F4B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DD-4E7C-BB0B-D9A8254F4B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DD-4E7C-BB0B-D9A8254F4B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DD-4E7C-BB0B-D9A8254F4B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DD-4E7C-BB0B-D9A8254F4B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FDD-4E7C-BB0B-D9A8254F4B4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FDD-4E7C-BB0B-D9A8254F4B4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FDD-4E7C-BB0B-D9A8254F4B4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DD-4E7C-BB0B-D9A8254F4B4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FDD-4E7C-BB0B-D9A8254F4B4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FDD-4E7C-BB0B-D9A8254F4B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'how got here'!$A$4:$A$17</c:f>
              <c:strCache>
                <c:ptCount val="13"/>
                <c:pt idx="0">
                  <c:v>DROVE</c:v>
                </c:pt>
                <c:pt idx="1">
                  <c:v>CAR</c:v>
                </c:pt>
                <c:pt idx="2">
                  <c:v>BUS</c:v>
                </c:pt>
                <c:pt idx="3">
                  <c:v>FAMILY</c:v>
                </c:pt>
                <c:pt idx="4">
                  <c:v>HITCHHIKED</c:v>
                </c:pt>
                <c:pt idx="5">
                  <c:v>WALKED</c:v>
                </c:pt>
                <c:pt idx="6">
                  <c:v>RV</c:v>
                </c:pt>
                <c:pt idx="7">
                  <c:v>ride</c:v>
                </c:pt>
                <c:pt idx="8">
                  <c:v>FRIEND</c:v>
                </c:pt>
                <c:pt idx="9">
                  <c:v>BIKED</c:v>
                </c:pt>
                <c:pt idx="10">
                  <c:v>AIRPLANE</c:v>
                </c:pt>
                <c:pt idx="11">
                  <c:v>SAIL BOAT</c:v>
                </c:pt>
                <c:pt idx="12">
                  <c:v>(blank)</c:v>
                </c:pt>
              </c:strCache>
            </c:strRef>
          </c:cat>
          <c:val>
            <c:numRef>
              <c:f>'how got here'!$B$4:$B$17</c:f>
              <c:numCache>
                <c:formatCode>General</c:formatCode>
                <c:ptCount val="13"/>
                <c:pt idx="0">
                  <c:v>51</c:v>
                </c:pt>
                <c:pt idx="1">
                  <c:v>23</c:v>
                </c:pt>
                <c:pt idx="2">
                  <c:v>17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FDD-4E7C-BB0B-D9A8254F4B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[last 3 questions.xlsx]why this county!PivotTable16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0ECCF8F-E97A-42B6-92CE-979BBF476C78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EF79CC19-4A60-449C-B574-30F15F48EE32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E63B301-231E-406D-8EF2-A873C52C7517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13B27205-ADF7-46F7-9438-A78F960109CA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841D438-A86B-4EC5-8ECD-667774D0A08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D730A87D-D574-484E-A2FA-477E557B0A30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336137469995736"/>
              <c:y val="5.6022869752745875E-2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3961261-B9F7-4752-A990-BB65FDCFB76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403BCD4A-FD2D-4F3F-BB2C-799B1AE1AFDB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053951589384659"/>
              <c:y val="9.6636964965366584E-3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A52A27F-CD77-418D-9AC3-F302CA386F6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57ED5438-61E1-46FF-8E99-D718658E6FF7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6.4117519498096923E-2"/>
              <c:y val="3.7526455689854056E-2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1ED1B8-AC2D-48EF-AEBF-555EB392DAB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06A3840B-9227-4B16-AE6E-63B592C0A333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904477A-B8E3-4333-976D-1783CAC4477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679F80CF-32E8-489B-9052-FF201FE37158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904477A-B8E3-4333-976D-1783CAC4477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679F80CF-32E8-489B-9052-FF201FE37158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841D438-A86B-4EC5-8ECD-667774D0A08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D730A87D-D574-484E-A2FA-477E557B0A30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E63B301-231E-406D-8EF2-A873C52C7517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13B27205-ADF7-46F7-9438-A78F960109CA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0ECCF8F-E97A-42B6-92CE-979BBF476C78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EF79CC19-4A60-449C-B574-30F15F48EE32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053951589384659"/>
              <c:y val="9.6636964965366584E-3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A52A27F-CD77-418D-9AC3-F302CA386F6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57ED5438-61E1-46FF-8E99-D718658E6FF7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6.4117519498096923E-2"/>
              <c:y val="3.7526455689854056E-2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1ED1B8-AC2D-48EF-AEBF-555EB392DAB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06A3840B-9227-4B16-AE6E-63B592C0A333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336137469995736"/>
              <c:y val="5.6022869752745875E-2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3961261-B9F7-4752-A990-BB65FDCFB76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403BCD4A-FD2D-4F3F-BB2C-799B1AE1AFDB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904477A-B8E3-4333-976D-1783CAC4477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679F80CF-32E8-489B-9052-FF201FE37158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841D438-A86B-4EC5-8ECD-667774D0A08F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D730A87D-D574-484E-A2FA-477E557B0A30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E63B301-231E-406D-8EF2-A873C52C7517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13B27205-ADF7-46F7-9438-A78F960109CA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0ECCF8F-E97A-42B6-92CE-979BBF476C78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EF79CC19-4A60-449C-B574-30F15F48EE32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053951589384659"/>
              <c:y val="9.6636964965366584E-3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A52A27F-CD77-418D-9AC3-F302CA386F6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57ED5438-61E1-46FF-8E99-D718658E6FF7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6.4117519498096923E-2"/>
              <c:y val="3.7526455689854056E-2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1ED1B8-AC2D-48EF-AEBF-555EB392DAB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06A3840B-9227-4B16-AE6E-63B592C0A333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336137469995736"/>
              <c:y val="5.6022869752745875E-2"/>
            </c:manualLayout>
          </c:layout>
          <c:tx>
            <c:rich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3961261-B9F7-4752-A990-BB65FDCFB763}" type="CATEGORYNAME">
                  <a:rPr lang="en-US" sz="160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sz="1600" baseline="0"/>
                  <a:t>
</a:t>
                </a:r>
                <a:fld id="{403BCD4A-FD2D-4F3F-BB2C-799B1AE1AFDB}" type="PERCENTAGE">
                  <a:rPr lang="en-US" sz="1600" baseline="0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 sz="1600" baseline="0"/>
              </a:p>
            </c:rich>
          </c:tx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overflow" horzOverflow="overflow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separator>,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dlblFieldTable/>
              <c15:showDataLabelsRange val="0"/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'why this county'!$B$3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FF-4B63-AE99-BE798C8211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FF-4B63-AE99-BE798C8211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FF-4B63-AE99-BE798C8211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FF-4B63-AE99-BE798C8211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FF-4B63-AE99-BE798C8211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FF-4B63-AE99-BE798C8211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FF-4B63-AE99-BE798C8211A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904477A-B8E3-4333-976D-1783CAC4477F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679F80CF-32E8-489B-9052-FF201FE37158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FF-4B63-AE99-BE798C8211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41D438-A86B-4EC5-8ECD-667774D0A08F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D730A87D-D574-484E-A2FA-477E557B0A30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FF-4B63-AE99-BE798C8211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E63B301-231E-406D-8EF2-A873C52C7517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13B27205-ADF7-46F7-9438-A78F960109CA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FF-4B63-AE99-BE798C8211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0ECCF8F-E97A-42B6-92CE-979BBF476C78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EF79CC19-4A60-449C-B574-30F15F48EE32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FF-4B63-AE99-BE798C8211AE}"/>
                </c:ext>
              </c:extLst>
            </c:dLbl>
            <c:dLbl>
              <c:idx val="4"/>
              <c:layout>
                <c:manualLayout>
                  <c:x val="-0.15053951589384659"/>
                  <c:y val="9.6636964965366584E-3"/>
                </c:manualLayout>
              </c:layout>
              <c:tx>
                <c:rich>
                  <a:bodyPr/>
                  <a:lstStyle/>
                  <a:p>
                    <a:fld id="{8A52A27F-CD77-418D-9AC3-F302CA386F63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57ED5438-61E1-46FF-8E99-D718658E6FF7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FF-4B63-AE99-BE798C8211AE}"/>
                </c:ext>
              </c:extLst>
            </c:dLbl>
            <c:dLbl>
              <c:idx val="5"/>
              <c:layout>
                <c:manualLayout>
                  <c:x val="-6.4117519498096923E-2"/>
                  <c:y val="3.7526455689854056E-2"/>
                </c:manualLayout>
              </c:layout>
              <c:tx>
                <c:rich>
                  <a:bodyPr/>
                  <a:lstStyle/>
                  <a:p>
                    <a:fld id="{771ED1B8-AC2D-48EF-AEBF-555EB392DAB3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06A3840B-9227-4B16-AE6E-63B592C0A333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0FF-4B63-AE99-BE798C8211AE}"/>
                </c:ext>
              </c:extLst>
            </c:dLbl>
            <c:dLbl>
              <c:idx val="6"/>
              <c:layout>
                <c:manualLayout>
                  <c:x val="0.18336137469995736"/>
                  <c:y val="5.6022869752745875E-2"/>
                </c:manualLayout>
              </c:layout>
              <c:tx>
                <c:rich>
                  <a:bodyPr/>
                  <a:lstStyle/>
                  <a:p>
                    <a:fld id="{03961261-B9F7-4752-A990-BB65FDCFB763}" type="CATEGORYNAME">
                      <a:rPr lang="en-US" sz="1600"/>
                      <a:pPr/>
                      <a:t>[CATEGORY NAME]</a:t>
                    </a:fld>
                    <a:r>
                      <a:rPr lang="en-US" sz="1600" baseline="0"/>
                      <a:t>
</a:t>
                    </a:r>
                    <a:fld id="{403BCD4A-FD2D-4F3F-BB2C-799B1AE1AFDB}" type="PERCENTAGE">
                      <a:rPr lang="en-US" sz="1600" baseline="0"/>
                      <a:pPr/>
                      <a:t>[PERCENTAGE]</a:t>
                    </a:fld>
                    <a:endParaRPr lang="en-US" sz="16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0FF-4B63-AE99-BE798C8211A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'why this county'!$A$4:$A$11</c:f>
              <c:strCache>
                <c:ptCount val="7"/>
                <c:pt idx="0">
                  <c:v>Family</c:v>
                </c:pt>
                <c:pt idx="1">
                  <c:v>Nat. environment</c:v>
                </c:pt>
                <c:pt idx="2">
                  <c:v>other</c:v>
                </c:pt>
                <c:pt idx="3">
                  <c:v>resources</c:v>
                </c:pt>
                <c:pt idx="4">
                  <c:v>Friends</c:v>
                </c:pt>
                <c:pt idx="5">
                  <c:v>Housing</c:v>
                </c:pt>
                <c:pt idx="6">
                  <c:v>Job</c:v>
                </c:pt>
              </c:strCache>
            </c:strRef>
          </c:cat>
          <c:val>
            <c:numRef>
              <c:f>'why this county'!$B$4:$B$11</c:f>
              <c:numCache>
                <c:formatCode>General</c:formatCode>
                <c:ptCount val="7"/>
                <c:pt idx="0">
                  <c:v>65</c:v>
                </c:pt>
                <c:pt idx="1">
                  <c:v>20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0FF-4B63-AE99-BE798C821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[Book1.xlsx]homeless by age!PivotTable2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Coos County Children 0-6 Years Old </a:t>
            </a:r>
            <a:endParaRPr lang="en-US" sz="1200">
              <a:effectLst/>
            </a:endParaRPr>
          </a:p>
          <a:p>
            <a:pPr>
              <a:defRPr/>
            </a:pPr>
            <a:r>
              <a:rPr lang="en-US" sz="1200" b="0" i="0" baseline="0">
                <a:effectLst/>
              </a:rPr>
              <a:t>Experiencing Homelessness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'homeless by age'!$B$3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'homeless by age'!$A$4:$A$11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'homeless by age'!$B$4:$B$11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11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2-4F37-B7F0-383332D20B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0568256"/>
        <c:axId val="610562352"/>
      </c:barChart>
      <c:catAx>
        <c:axId val="610568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  <a:r>
                  <a:rPr lang="en-US" baseline="0"/>
                  <a:t> in Years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562352"/>
        <c:crosses val="autoZero"/>
        <c:auto val="1"/>
        <c:lblAlgn val="ctr"/>
        <c:lblOffset val="100"/>
        <c:noMultiLvlLbl val="0"/>
      </c:catAx>
      <c:valAx>
        <c:axId val="61056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56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[Book1.xlsx]Street by age!PivotTable3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Coos County Children 0-6 Years Old </a:t>
            </a:r>
            <a:endParaRPr lang="en-US" sz="1200">
              <a:effectLst/>
            </a:endParaRPr>
          </a:p>
          <a:p>
            <a:pPr>
              <a:defRPr/>
            </a:pPr>
            <a:r>
              <a:rPr lang="en-US" sz="1200" b="0" i="0" baseline="0">
                <a:effectLst/>
              </a:rPr>
              <a:t>Experiencing Unsheltered Homelessness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'Street by age'!$B$3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'Street by age'!$A$4:$A$10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strCache>
            </c:strRef>
          </c:cat>
          <c:val>
            <c:numRef>
              <c:f>'Street by age'!$B$4:$B$10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C-4454-A714-BF8580B890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528448"/>
        <c:axId val="368529104"/>
      </c:barChart>
      <c:catAx>
        <c:axId val="36852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29104"/>
        <c:crosses val="autoZero"/>
        <c:auto val="1"/>
        <c:lblAlgn val="ctr"/>
        <c:lblOffset val="100"/>
        <c:noMultiLvlLbl val="0"/>
      </c:catAx>
      <c:valAx>
        <c:axId val="36852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Children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2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[Book1.xlsx]cities!PivotTable4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Coos County Children 0-6 Years Old </a:t>
            </a:r>
            <a:endParaRPr lang="en-US" sz="1200">
              <a:effectLst/>
            </a:endParaRPr>
          </a:p>
          <a:p>
            <a:pPr>
              <a:defRPr/>
            </a:pPr>
            <a:r>
              <a:rPr lang="en-US" sz="1200" b="0" i="0" baseline="0">
                <a:effectLst/>
              </a:rPr>
              <a:t>Experiencing Homelessness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cities!$B$3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cities!$A$4:$A$8</c:f>
              <c:strCache>
                <c:ptCount val="4"/>
                <c:pt idx="0">
                  <c:v>Bandon</c:v>
                </c:pt>
                <c:pt idx="1">
                  <c:v>Coos Bay</c:v>
                </c:pt>
                <c:pt idx="2">
                  <c:v>Myrtle Point</c:v>
                </c:pt>
                <c:pt idx="3">
                  <c:v>North Bend</c:v>
                </c:pt>
              </c:strCache>
            </c:strRef>
          </c:cat>
          <c:val>
            <c:numRef>
              <c:f>cities!$B$4:$B$8</c:f>
              <c:numCache>
                <c:formatCode>General</c:formatCode>
                <c:ptCount val="4"/>
                <c:pt idx="0">
                  <c:v>21</c:v>
                </c:pt>
                <c:pt idx="1">
                  <c:v>26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F-461A-BF17-34CEAC6A8C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0581048"/>
        <c:axId val="610582688"/>
      </c:barChart>
      <c:catAx>
        <c:axId val="61058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582688"/>
        <c:crosses val="autoZero"/>
        <c:auto val="1"/>
        <c:lblAlgn val="ctr"/>
        <c:lblOffset val="100"/>
        <c:noMultiLvlLbl val="0"/>
      </c:catAx>
      <c:valAx>
        <c:axId val="6105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58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[Book1.xlsx]Race!PivotTable5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Coos County Children 0-6 Years Old </a:t>
            </a:r>
          </a:p>
          <a:p>
            <a:pPr>
              <a:defRPr/>
            </a:pPr>
            <a:r>
              <a:rPr lang="en-US" sz="1200" b="0" i="0" baseline="0">
                <a:effectLst/>
              </a:rPr>
              <a:t>Experiencing Homelessness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Race!$B$3</c:f>
              <c:strCache>
                <c:ptCount val="1"/>
                <c:pt idx="0">
                  <c:v>Total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0-4107-8D62-05F55164F5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0-4107-8D62-05F55164F5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40-4107-8D62-05F55164F5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40-4107-8D62-05F55164F5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40-4107-8D62-05F55164F5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40-4107-8D62-05F55164F5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40-4107-8D62-05F55164F5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Race!$A$4:$A$11</c:f>
              <c:strCache>
                <c:ptCount val="7"/>
                <c:pt idx="0">
                  <c:v>White</c:v>
                </c:pt>
                <c:pt idx="1">
                  <c:v>Hispanic</c:v>
                </c:pt>
                <c:pt idx="2">
                  <c:v>American Indian or Alaskan Navtive</c:v>
                </c:pt>
                <c:pt idx="3">
                  <c:v>Asian</c:v>
                </c:pt>
                <c:pt idx="4">
                  <c:v>Refused</c:v>
                </c:pt>
                <c:pt idx="5">
                  <c:v>Black/African American</c:v>
                </c:pt>
                <c:pt idx="6">
                  <c:v>Native Hawaiian or Pacific Islander</c:v>
                </c:pt>
              </c:strCache>
            </c:strRef>
          </c:cat>
          <c:val>
            <c:numRef>
              <c:f>Race!$B$4:$B$11</c:f>
              <c:numCache>
                <c:formatCode>General</c:formatCode>
                <c:ptCount val="7"/>
                <c:pt idx="0">
                  <c:v>42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40-4107-8D62-05F55164F5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[Book1.xlsx]Disability!PivotTable1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Coos County Children 0-6 Years Old </a:t>
            </a:r>
            <a:endParaRPr lang="en-US" sz="1200">
              <a:effectLst/>
            </a:endParaRPr>
          </a:p>
          <a:p>
            <a:pPr>
              <a:defRPr/>
            </a:pPr>
            <a:r>
              <a:rPr lang="en-US" sz="1200" b="0" i="0" baseline="0">
                <a:effectLst/>
              </a:rPr>
              <a:t>Experiencing Homelessness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Disability!$B$3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Disability!$A$4:$A$7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Refused</c:v>
                </c:pt>
              </c:strCache>
            </c:strRef>
          </c:cat>
          <c:val>
            <c:numRef>
              <c:f>Disability!$B$4:$B$7</c:f>
              <c:numCache>
                <c:formatCode>General</c:formatCode>
                <c:ptCount val="3"/>
                <c:pt idx="0">
                  <c:v>42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4-4747-8B65-8A435FA95F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9001480"/>
        <c:axId val="663365824"/>
      </c:barChart>
      <c:catAx>
        <c:axId val="599001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dirty="0"/>
                  <a:t>Documented</a:t>
                </a:r>
                <a:r>
                  <a:rPr lang="en-US" sz="1100" b="0" baseline="0" dirty="0"/>
                  <a:t> </a:t>
                </a:r>
                <a:r>
                  <a:rPr lang="en-US" sz="1100" b="0" dirty="0"/>
                  <a:t>Disability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365824"/>
        <c:crosses val="autoZero"/>
        <c:auto val="1"/>
        <c:lblAlgn val="ctr"/>
        <c:lblOffset val="100"/>
        <c:noMultiLvlLbl val="0"/>
      </c:catAx>
      <c:valAx>
        <c:axId val="66336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Children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00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38E2-F9A5-4477-A8A9-B73C1DDE7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C8951-A9D5-46FC-97D6-D9BDDBD83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88AA-B69D-4D17-B65C-456D4BC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C03D3-5F10-404D-83EA-89E9E582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1DAC-186C-4D7A-8887-B8F4ED27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DB59-738B-4697-A42A-20D287F0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3D578-EC81-40B7-A621-7EA6864F4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7810-EB70-4697-95EF-8BC6DBA2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F99AC-1603-4B99-95C8-9FF48E55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2767-7FFF-4EC9-8E4B-F84E7453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984DF-758B-47CD-9C48-9AFF0FB70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3957B-2C79-4975-A6C0-AEC09544D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4DC4D-43CE-4368-AEF8-FB9EE39A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D37C-6B39-45B0-BE70-3B8CAE25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664A-8310-4F5A-96B8-E46A3FEC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756F-1F7B-4A9D-BB52-7DDEFBC8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D0FE-19A8-4630-9C32-20AF7634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4B93-52AE-4756-97EF-DAD36ADB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0A6D7-36C0-40F5-94B6-9A08F823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9F21-FAD2-45FA-853E-C8704091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C36C-29FC-46A3-ADC4-D7385382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1C7B2-8ADD-49C1-8257-5A91EF0B3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32898-F77E-4060-B565-EA2E9076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E663-7F71-41EA-9EB5-0C7FE055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1169D-1D37-4B8C-A913-69344A60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0D6D-8DE4-4089-A12F-32BD4B16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95D4-B750-4367-99CF-F1DCE6A5A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91B01-9899-40B2-863D-612A9AF72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30A5B-4C52-416F-A218-4A9F867D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A3272-A6F3-437E-B732-2E8A72EF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626E7-227F-4332-A8C6-FC49F3A5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1E27-8388-448F-B6F9-2551905B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D62C4-1EFF-4DE2-B120-7CF411FB4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517BB-093D-4BC0-98CC-830822F0B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F3227-CF8A-4508-8571-84E1C0C3D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25C1F-523E-402F-AE58-E2F35504E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195E1-8337-4930-A5E1-4BE4F631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34234-49B1-452A-BF03-A41D2FBC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4350E-2B0B-480C-8C8B-483AB702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4C53-AE9B-4542-903F-416ADA6C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62238-30B2-4189-9775-18F1922C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0F761-CF17-439A-AAA3-A7D48231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A0F9F-EE19-4224-92E6-F921C304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C06EA-E0B3-4C56-AEF5-08A9F292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F5C05-1788-497E-9F03-A48938F2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636C-051C-40C6-8C3A-0869C299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A03C-6A1B-40C7-B7BF-F60EA83E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7CB1-3A6A-46E0-A7E2-A34530FD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2EDC1-9CFC-40DB-88AB-90D60F867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53B73-61A6-4E69-AA0F-9EB44CAB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F50F6-A339-4C9D-B1DE-A00A6072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565BF-9DC1-4E07-BB3D-FBE6ACCB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6309-D534-4E4A-AF5F-725DA31E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29F28-497E-4614-8539-56368315C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9E04C-7FCC-4E6D-9EFF-5A70B051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BCE1B-D26E-4D32-B847-2A8CE0C1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0BE79-F0B6-468F-9D57-CB003BC8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7DD7E-FBB0-41B0-90C9-54B58B96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5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227D2-3A67-4292-99B5-8DD98BB2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2D012-F4B3-4AB6-BFB7-9A3A65EDE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6F0E4-A4EE-41C2-A05C-F6FCAEC9D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95B3-63A3-4EDF-B9B1-CBF0765A7C7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C31-66AC-4B4A-99F5-9871792E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B5051-D5D7-44F2-9653-CAAD46CC6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3B6A-A307-4023-83B5-220AE5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1783959"/>
            <a:ext cx="5224030" cy="2998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 of the </a:t>
            </a:r>
            <a:b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2019</a:t>
            </a:r>
            <a:b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Coos County </a:t>
            </a:r>
            <a:b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Point in Time Count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:LOGOS:twoinch-notext.png">
            <a:extLst>
              <a:ext uri="{FF2B5EF4-FFF2-40B4-BE49-F238E27FC236}">
                <a16:creationId xmlns:a16="http://schemas.microsoft.com/office/drawing/2014/main" id="{23ED6B71-7FB1-4C4F-99CE-C1B9FB43FE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06889"/>
            <a:ext cx="4047843" cy="40760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6EFCE6-E86A-4357-A49C-CEBE6049E224}"/>
              </a:ext>
            </a:extLst>
          </p:cNvPr>
          <p:cNvSpPr txBox="1"/>
          <p:nvPr/>
        </p:nvSpPr>
        <p:spPr>
          <a:xfrm>
            <a:off x="6479931" y="5451231"/>
            <a:ext cx="2619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Maggie Bartholomew</a:t>
            </a:r>
          </a:p>
          <a:p>
            <a:r>
              <a:rPr lang="en-US" dirty="0">
                <a:solidFill>
                  <a:schemeClr val="bg1"/>
                </a:solidFill>
              </a:rPr>
              <a:t>mbartholomew@orcca.us</a:t>
            </a:r>
          </a:p>
        </p:txBody>
      </p:sp>
    </p:spTree>
    <p:extLst>
      <p:ext uri="{BB962C8B-B14F-4D97-AF65-F5344CB8AC3E}">
        <p14:creationId xmlns:p14="http://schemas.microsoft.com/office/powerpoint/2010/main" val="145297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Children 0-6 Years Old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234CA4-7317-4347-99BC-8DB13CA57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12761"/>
              </p:ext>
            </p:extLst>
          </p:nvPr>
        </p:nvGraphicFramePr>
        <p:xfrm>
          <a:off x="1321777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7451420-842A-4766-B9E3-862F0F857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042068"/>
              </p:ext>
            </p:extLst>
          </p:nvPr>
        </p:nvGraphicFramePr>
        <p:xfrm>
          <a:off x="6096000" y="2122608"/>
          <a:ext cx="4572000" cy="333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:LOGOS:twoinch-notext.png">
            <a:extLst>
              <a:ext uri="{FF2B5EF4-FFF2-40B4-BE49-F238E27FC236}">
                <a16:creationId xmlns:a16="http://schemas.microsoft.com/office/drawing/2014/main" id="{CA2A1FDA-E33E-47D0-81B8-59B52CE731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7EC46C-2D38-40AF-AB15-9263C89E4F10}"/>
              </a:ext>
            </a:extLst>
          </p:cNvPr>
          <p:cNvSpPr/>
          <p:nvPr/>
        </p:nvSpPr>
        <p:spPr>
          <a:xfrm>
            <a:off x="1746250" y="5867635"/>
            <a:ext cx="383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1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Children 0-6 Years Old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91DFC7-704B-48D8-9AAE-0F5AB383B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357274"/>
              </p:ext>
            </p:extLst>
          </p:nvPr>
        </p:nvGraphicFramePr>
        <p:xfrm>
          <a:off x="1198180" y="2141481"/>
          <a:ext cx="4572000" cy="314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788A46-BC88-4DC8-9A11-A6BA24695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321295"/>
              </p:ext>
            </p:extLst>
          </p:nvPr>
        </p:nvGraphicFramePr>
        <p:xfrm>
          <a:off x="6096001" y="2057400"/>
          <a:ext cx="4572000" cy="314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:LOGOS:twoinch-notext.png">
            <a:extLst>
              <a:ext uri="{FF2B5EF4-FFF2-40B4-BE49-F238E27FC236}">
                <a16:creationId xmlns:a16="http://schemas.microsoft.com/office/drawing/2014/main" id="{A97EE531-132C-4909-83F0-0E5766C874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5C4390-1810-4ADE-A9B3-0777963E9553}"/>
              </a:ext>
            </a:extLst>
          </p:cNvPr>
          <p:cNvSpPr/>
          <p:nvPr/>
        </p:nvSpPr>
        <p:spPr>
          <a:xfrm>
            <a:off x="1746250" y="5867635"/>
            <a:ext cx="383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9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Children 0-6 Years Old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8CB54E-5F4E-46FA-BF9A-C9948E9EE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7545"/>
              </p:ext>
            </p:extLst>
          </p:nvPr>
        </p:nvGraphicFramePr>
        <p:xfrm>
          <a:off x="838200" y="2486024"/>
          <a:ext cx="4572000" cy="325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59FEEFC-D487-4F05-A1A5-D3FCFDE30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17518"/>
              </p:ext>
            </p:extLst>
          </p:nvPr>
        </p:nvGraphicFramePr>
        <p:xfrm>
          <a:off x="5410200" y="2486024"/>
          <a:ext cx="6143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:LOGOS:twoinch-notext.png">
            <a:extLst>
              <a:ext uri="{FF2B5EF4-FFF2-40B4-BE49-F238E27FC236}">
                <a16:creationId xmlns:a16="http://schemas.microsoft.com/office/drawing/2014/main" id="{63C118B0-A7CE-477C-BA9C-B090A1FC25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5EA07B-8D21-4CF1-8944-FCDBF414C2A7}"/>
              </a:ext>
            </a:extLst>
          </p:cNvPr>
          <p:cNvSpPr/>
          <p:nvPr/>
        </p:nvSpPr>
        <p:spPr>
          <a:xfrm>
            <a:off x="1746250" y="5941872"/>
            <a:ext cx="383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3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Raw Numbers</a:t>
            </a:r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B4FC4-2445-4228-B6CF-1C446B71DFD4}"/>
              </a:ext>
            </a:extLst>
          </p:cNvPr>
          <p:cNvSpPr txBox="1"/>
          <p:nvPr/>
        </p:nvSpPr>
        <p:spPr>
          <a:xfrm flipH="1">
            <a:off x="1798844" y="5984590"/>
            <a:ext cx="92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72DDF-51F8-44D0-B047-598EC2220373}"/>
              </a:ext>
            </a:extLst>
          </p:cNvPr>
          <p:cNvSpPr txBox="1"/>
          <p:nvPr/>
        </p:nvSpPr>
        <p:spPr>
          <a:xfrm>
            <a:off x="4452183" y="2009586"/>
            <a:ext cx="34494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1299 in 2019</a:t>
            </a:r>
          </a:p>
          <a:p>
            <a:pPr algn="ctr"/>
            <a:r>
              <a:rPr lang="en-US" sz="2800" dirty="0"/>
              <a:t>940 in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96BA1-0875-4C50-8AD4-088B4CAFB85E}"/>
              </a:ext>
            </a:extLst>
          </p:cNvPr>
          <p:cNvSpPr txBox="1"/>
          <p:nvPr/>
        </p:nvSpPr>
        <p:spPr>
          <a:xfrm flipH="1">
            <a:off x="4452183" y="3539344"/>
            <a:ext cx="436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36% increase in individuals</a:t>
            </a:r>
          </a:p>
          <a:p>
            <a:r>
              <a:rPr lang="en-US" sz="2400" dirty="0"/>
              <a:t>27% increase in households</a:t>
            </a:r>
          </a:p>
        </p:txBody>
      </p:sp>
    </p:spTree>
    <p:extLst>
      <p:ext uri="{BB962C8B-B14F-4D97-AF65-F5344CB8AC3E}">
        <p14:creationId xmlns:p14="http://schemas.microsoft.com/office/powerpoint/2010/main" val="156842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Improvements to Methodology</a:t>
            </a:r>
            <a:endParaRPr lang="en-US" sz="1800" dirty="0"/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B4FC4-2445-4228-B6CF-1C446B71DFD4}"/>
              </a:ext>
            </a:extLst>
          </p:cNvPr>
          <p:cNvSpPr txBox="1"/>
          <p:nvPr/>
        </p:nvSpPr>
        <p:spPr>
          <a:xfrm flipH="1">
            <a:off x="1798844" y="5984590"/>
            <a:ext cx="92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F1C78-D2D8-4015-BD01-AA751E00EB99}"/>
              </a:ext>
            </a:extLst>
          </p:cNvPr>
          <p:cNvSpPr txBox="1"/>
          <p:nvPr/>
        </p:nvSpPr>
        <p:spPr>
          <a:xfrm>
            <a:off x="2493717" y="2613392"/>
            <a:ext cx="67215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in volunteer participation in Powers and Lakeside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Intentionally less stations in Bay Area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volunteers experiencing homelessness</a:t>
            </a:r>
          </a:p>
        </p:txBody>
      </p:sp>
    </p:spTree>
    <p:extLst>
      <p:ext uri="{BB962C8B-B14F-4D97-AF65-F5344CB8AC3E}">
        <p14:creationId xmlns:p14="http://schemas.microsoft.com/office/powerpoint/2010/main" val="331795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Added Survey Questions</a:t>
            </a:r>
            <a:endParaRPr lang="en-US" sz="1800" dirty="0"/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B4FC4-2445-4228-B6CF-1C446B71DFD4}"/>
              </a:ext>
            </a:extLst>
          </p:cNvPr>
          <p:cNvSpPr txBox="1"/>
          <p:nvPr/>
        </p:nvSpPr>
        <p:spPr>
          <a:xfrm flipH="1">
            <a:off x="1798844" y="5984590"/>
            <a:ext cx="92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FEC8B-5148-46B8-B439-C73A1F1571AA}"/>
              </a:ext>
            </a:extLst>
          </p:cNvPr>
          <p:cNvSpPr txBox="1"/>
          <p:nvPr/>
        </p:nvSpPr>
        <p:spPr>
          <a:xfrm>
            <a:off x="2154116" y="2434252"/>
            <a:ext cx="61384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long have you been in this county?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less than 1 year, where did you travel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less than 1 year, how did you get 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less than 1 year, what made you choose this county?</a:t>
            </a:r>
          </a:p>
        </p:txBody>
      </p:sp>
    </p:spTree>
    <p:extLst>
      <p:ext uri="{BB962C8B-B14F-4D97-AF65-F5344CB8AC3E}">
        <p14:creationId xmlns:p14="http://schemas.microsoft.com/office/powerpoint/2010/main" val="170349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long have you been in this county?</a:t>
            </a:r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B4FC4-2445-4228-B6CF-1C446B71DFD4}"/>
              </a:ext>
            </a:extLst>
          </p:cNvPr>
          <p:cNvSpPr txBox="1"/>
          <p:nvPr/>
        </p:nvSpPr>
        <p:spPr>
          <a:xfrm flipH="1">
            <a:off x="1798844" y="5984590"/>
            <a:ext cx="92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454D37-F9C9-491E-9C6A-C3757A47F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253970"/>
              </p:ext>
            </p:extLst>
          </p:nvPr>
        </p:nvGraphicFramePr>
        <p:xfrm>
          <a:off x="3200400" y="1674062"/>
          <a:ext cx="4791808" cy="382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28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If less than 1 year, where did you travel from?</a:t>
            </a:r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B4FC4-2445-4228-B6CF-1C446B71DFD4}"/>
              </a:ext>
            </a:extLst>
          </p:cNvPr>
          <p:cNvSpPr txBox="1"/>
          <p:nvPr/>
        </p:nvSpPr>
        <p:spPr>
          <a:xfrm flipH="1">
            <a:off x="1746250" y="5940629"/>
            <a:ext cx="92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C96A70-CE40-4F81-8601-EEE19222E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080678"/>
              </p:ext>
            </p:extLst>
          </p:nvPr>
        </p:nvGraphicFramePr>
        <p:xfrm>
          <a:off x="2444261" y="1674062"/>
          <a:ext cx="6641123" cy="371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247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If less than 1 year, how did you get here?</a:t>
            </a:r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B4FC4-2445-4228-B6CF-1C446B71DFD4}"/>
              </a:ext>
            </a:extLst>
          </p:cNvPr>
          <p:cNvSpPr txBox="1"/>
          <p:nvPr/>
        </p:nvSpPr>
        <p:spPr>
          <a:xfrm flipH="1">
            <a:off x="1798844" y="5984590"/>
            <a:ext cx="92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7397EF-09F9-4FBB-BFE4-8FBE2E461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218165"/>
              </p:ext>
            </p:extLst>
          </p:nvPr>
        </p:nvGraphicFramePr>
        <p:xfrm>
          <a:off x="1798844" y="1674062"/>
          <a:ext cx="6583156" cy="382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43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If less than 1 year, what made you choose this county?</a:t>
            </a:r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B4FC4-2445-4228-B6CF-1C446B71DFD4}"/>
              </a:ext>
            </a:extLst>
          </p:cNvPr>
          <p:cNvSpPr txBox="1"/>
          <p:nvPr/>
        </p:nvSpPr>
        <p:spPr>
          <a:xfrm flipH="1">
            <a:off x="1798844" y="5984590"/>
            <a:ext cx="92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02A3E0-FEBC-472B-B1C1-89043BDAB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464674"/>
              </p:ext>
            </p:extLst>
          </p:nvPr>
        </p:nvGraphicFramePr>
        <p:xfrm>
          <a:off x="3103684" y="1461782"/>
          <a:ext cx="6300421" cy="420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66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6B02-AA4B-4CAF-9967-096FF101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Children 0-6 Years Old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732F57-5C6E-4BB4-8589-81F4C1A0FE0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63192" y="18051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9F38F3F-7D21-4EDF-B2B5-E8C28DDB98F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49602" y="18051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74C3D4-86D2-455C-B768-143196A6CE6B}"/>
              </a:ext>
            </a:extLst>
          </p:cNvPr>
          <p:cNvSpPr txBox="1"/>
          <p:nvPr/>
        </p:nvSpPr>
        <p:spPr>
          <a:xfrm>
            <a:off x="2197879" y="5038659"/>
            <a:ext cx="789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For the purposes of this report “homelessness” is self reported, so it includes temporarily doubled up with friends or family.</a:t>
            </a:r>
          </a:p>
          <a:p>
            <a:pPr algn="ctr"/>
            <a:r>
              <a:rPr lang="en-US" sz="1200" dirty="0"/>
              <a:t>“Unsheltered” refers to individuals who are living in any place that is not intended for human habitation. </a:t>
            </a:r>
          </a:p>
        </p:txBody>
      </p:sp>
      <p:pic>
        <p:nvPicPr>
          <p:cNvPr id="9" name="Picture 8" descr=":LOGOS:twoinch-notext.png">
            <a:extLst>
              <a:ext uri="{FF2B5EF4-FFF2-40B4-BE49-F238E27FC236}">
                <a16:creationId xmlns:a16="http://schemas.microsoft.com/office/drawing/2014/main" id="{E06FAB90-4DA7-4A64-B6F3-7EEF9CC768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95101"/>
            <a:ext cx="908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EE97E1-7152-47C0-9DEC-E8D37C354DE8}"/>
              </a:ext>
            </a:extLst>
          </p:cNvPr>
          <p:cNvSpPr/>
          <p:nvPr/>
        </p:nvSpPr>
        <p:spPr>
          <a:xfrm>
            <a:off x="1746250" y="5867635"/>
            <a:ext cx="383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Coos County 2019 Point in Time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1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402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Results of the  2019 Coos County  Point in Time Count</vt:lpstr>
      <vt:lpstr>Raw Numbers</vt:lpstr>
      <vt:lpstr>Improvements to Methodology</vt:lpstr>
      <vt:lpstr>Added Survey Questions</vt:lpstr>
      <vt:lpstr>How long have you been in this county?</vt:lpstr>
      <vt:lpstr>If less than 1 year, where did you travel from?</vt:lpstr>
      <vt:lpstr>If less than 1 year, how did you get here?</vt:lpstr>
      <vt:lpstr>If less than 1 year, what made you choose this county?</vt:lpstr>
      <vt:lpstr>Children 0-6 Years Old</vt:lpstr>
      <vt:lpstr>Children 0-6 Years Old</vt:lpstr>
      <vt:lpstr>Children 0-6 Years Old</vt:lpstr>
      <vt:lpstr>Children 0-6 Years 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 Coos County  Point in Time Count 2019</dc:title>
  <dc:creator>Margaret (Maggie) Sackrider-Bartholomew</dc:creator>
  <cp:lastModifiedBy>Margaret (Maggie) Sackrider-Bartholomew</cp:lastModifiedBy>
  <cp:revision>13</cp:revision>
  <cp:lastPrinted>2019-10-17T17:45:37Z</cp:lastPrinted>
  <dcterms:created xsi:type="dcterms:W3CDTF">2019-10-17T01:22:40Z</dcterms:created>
  <dcterms:modified xsi:type="dcterms:W3CDTF">2019-10-17T17:50:50Z</dcterms:modified>
</cp:coreProperties>
</file>